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8AFDA-F4A9-4044-BB72-E57AC3572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054" y="1615714"/>
            <a:ext cx="10793891" cy="2677648"/>
          </a:xfrm>
        </p:spPr>
        <p:txBody>
          <a:bodyPr/>
          <a:lstStyle/>
          <a:p>
            <a:r>
              <a:rPr lang="fr-FR" dirty="0"/>
              <a:t>Unité et divisions entre chrétiens, du 1</a:t>
            </a:r>
            <a:r>
              <a:rPr lang="fr-FR" baseline="30000" dirty="0"/>
              <a:t>er</a:t>
            </a:r>
            <a:r>
              <a:rPr lang="fr-FR" dirty="0"/>
              <a:t> au 15</a:t>
            </a:r>
            <a:r>
              <a:rPr lang="fr-FR" baseline="30000" dirty="0"/>
              <a:t>ème</a:t>
            </a:r>
            <a:r>
              <a:rPr lang="fr-FR" dirty="0"/>
              <a:t> siècle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310850-07FD-304E-8E82-DAD2BEB2E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488" y="4380866"/>
            <a:ext cx="8825658" cy="861420"/>
          </a:xfrm>
        </p:spPr>
        <p:txBody>
          <a:bodyPr/>
          <a:lstStyle/>
          <a:p>
            <a:r>
              <a:rPr lang="fr-FR" dirty="0"/>
              <a:t>Christophe DONNET</a:t>
            </a:r>
          </a:p>
        </p:txBody>
      </p:sp>
    </p:spTree>
    <p:extLst>
      <p:ext uri="{BB962C8B-B14F-4D97-AF65-F5344CB8AC3E}">
        <p14:creationId xmlns:p14="http://schemas.microsoft.com/office/powerpoint/2010/main" val="413248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2A4F54-28E3-3D4E-9602-580F25BA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situer l’enjeu…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FD289-8D76-6E4F-8DCF-049AB653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95248" cy="3416300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/>
              <a:t>Une première rencontre autour de l’Histoire :</a:t>
            </a:r>
            <a:br>
              <a:rPr lang="fr-FR" sz="3200" dirty="0"/>
            </a:br>
            <a:r>
              <a:rPr lang="fr-FR" sz="3200" dirty="0"/>
              <a:t>		</a:t>
            </a:r>
            <a:r>
              <a:rPr lang="fr-FR" sz="2800" dirty="0"/>
              <a:t>1</a:t>
            </a:r>
            <a:r>
              <a:rPr lang="fr-FR" sz="2800" baseline="30000" dirty="0"/>
              <a:t>er</a:t>
            </a:r>
            <a:r>
              <a:rPr lang="fr-FR" sz="2800" dirty="0"/>
              <a:t> – 15</a:t>
            </a:r>
            <a:r>
              <a:rPr lang="fr-FR" sz="2800" baseline="30000" dirty="0"/>
              <a:t>ème</a:t>
            </a:r>
            <a:r>
              <a:rPr lang="fr-FR" sz="2800" dirty="0"/>
              <a:t> siècles : Rome / Orient</a:t>
            </a:r>
            <a:br>
              <a:rPr lang="fr-FR" sz="2800" dirty="0"/>
            </a:br>
            <a:r>
              <a:rPr lang="fr-FR" sz="2800" dirty="0"/>
              <a:t>		&gt; 16</a:t>
            </a:r>
            <a:r>
              <a:rPr lang="fr-FR" sz="2800" baseline="30000" dirty="0"/>
              <a:t>ème</a:t>
            </a:r>
            <a:r>
              <a:rPr lang="fr-FR" sz="2800" dirty="0"/>
              <a:t> siècle : Catholiques / Protestants</a:t>
            </a:r>
          </a:p>
          <a:p>
            <a:r>
              <a:rPr lang="fr-FR" sz="3200" dirty="0"/>
              <a:t>On comprend mieux où l’on en est aujourd’hui en ayant des repères historiques :</a:t>
            </a:r>
            <a:br>
              <a:rPr lang="fr-FR" sz="3200" dirty="0"/>
            </a:br>
            <a:r>
              <a:rPr lang="fr-FR" sz="3200" dirty="0"/>
              <a:t>		</a:t>
            </a:r>
            <a:r>
              <a:rPr lang="fr-FR" sz="2800" dirty="0"/>
              <a:t>On est « héritier » d’une tradition</a:t>
            </a:r>
            <a:br>
              <a:rPr lang="fr-FR" sz="2800" dirty="0"/>
            </a:br>
            <a:r>
              <a:rPr lang="fr-FR" sz="2800" dirty="0"/>
              <a:t>		Il est nécessaire de comprendre et dialoguer, même si</a:t>
            </a:r>
            <a:br>
              <a:rPr lang="fr-FR" sz="2800" dirty="0"/>
            </a:br>
            <a:r>
              <a:rPr lang="fr-FR" sz="2800" dirty="0"/>
              <a:t>			l’unité sera sans doute de nature « eschatologique »</a:t>
            </a:r>
          </a:p>
        </p:txBody>
      </p:sp>
    </p:spTree>
    <p:extLst>
      <p:ext uri="{BB962C8B-B14F-4D97-AF65-F5344CB8AC3E}">
        <p14:creationId xmlns:p14="http://schemas.microsoft.com/office/powerpoint/2010/main" val="41227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87703-DC64-1D48-B611-993AB00C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situer le contexte… 2 points clés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9BC27D-D19E-ED4C-AA93-05180F33D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2254678"/>
            <a:ext cx="11311848" cy="2348644"/>
          </a:xfrm>
        </p:spPr>
        <p:txBody>
          <a:bodyPr>
            <a:normAutofit/>
          </a:bodyPr>
          <a:lstStyle/>
          <a:p>
            <a:r>
              <a:rPr lang="fr-FR" sz="2600" dirty="0"/>
              <a:t>Le christianisme naissant est confronté à 2 hostilités :</a:t>
            </a:r>
            <a:br>
              <a:rPr lang="fr-FR" sz="2600" dirty="0"/>
            </a:br>
            <a:r>
              <a:rPr lang="fr-FR" sz="2000" dirty="0"/>
              <a:t>		</a:t>
            </a:r>
            <a:r>
              <a:rPr lang="fr-FR" sz="2200" dirty="0"/>
              <a:t>- son milieu hébraïque d’origine</a:t>
            </a:r>
            <a:br>
              <a:rPr lang="fr-FR" sz="2200" dirty="0"/>
            </a:br>
            <a:r>
              <a:rPr lang="fr-FR" sz="2200" dirty="0"/>
              <a:t>		- la philosophie grecque </a:t>
            </a:r>
          </a:p>
          <a:p>
            <a:pPr marL="0" indent="0">
              <a:buNone/>
            </a:pPr>
            <a:r>
              <a:rPr lang="fr-FR" sz="2200" dirty="0"/>
              <a:t>	La diffusion du christianisme dans l’</a:t>
            </a:r>
            <a:r>
              <a:rPr lang="fr-FR" sz="2200" i="1" dirty="0" err="1"/>
              <a:t>okouméné</a:t>
            </a:r>
            <a:r>
              <a:rPr lang="fr-FR" sz="2200" i="1" dirty="0"/>
              <a:t> a nécessité</a:t>
            </a:r>
            <a:br>
              <a:rPr lang="fr-FR" sz="2200" i="1" dirty="0"/>
            </a:br>
            <a:r>
              <a:rPr lang="fr-FR" sz="2200" i="1" dirty="0"/>
              <a:t>		« d’helléniser son langage en dé-hellénisant la foi grecque » </a:t>
            </a:r>
            <a:r>
              <a:rPr lang="fr-FR" sz="1600" i="1" dirty="0"/>
              <a:t>Bernard </a:t>
            </a:r>
            <a:r>
              <a:rPr lang="fr-FR" sz="1600" i="1" dirty="0" err="1"/>
              <a:t>Sesbouë</a:t>
            </a:r>
            <a:endParaRPr lang="fr-FR" sz="1600" i="1" dirty="0"/>
          </a:p>
          <a:p>
            <a:pPr marL="0" indent="0">
              <a:buNone/>
            </a:pPr>
            <a:endParaRPr lang="fr-FR" sz="2200" i="1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5008E2A-4EED-2A46-B36E-4FFF9E8DFDA7}"/>
              </a:ext>
            </a:extLst>
          </p:cNvPr>
          <p:cNvSpPr txBox="1">
            <a:spLocks/>
          </p:cNvSpPr>
          <p:nvPr/>
        </p:nvSpPr>
        <p:spPr>
          <a:xfrm>
            <a:off x="359596" y="4396340"/>
            <a:ext cx="11650894" cy="2461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i="1" dirty="0"/>
              <a:t>La théologie chrétienne s’est écrite à partir de controverses</a:t>
            </a:r>
            <a:br>
              <a:rPr lang="fr-FR" sz="2600" i="1" dirty="0"/>
            </a:br>
            <a:r>
              <a:rPr lang="fr-FR" sz="2600" i="1" dirty="0"/>
              <a:t>et débats nombreux (surtout </a:t>
            </a:r>
            <a:r>
              <a:rPr lang="fr-FR" sz="2600" i="1" dirty="0" err="1"/>
              <a:t>greques</a:t>
            </a:r>
            <a:r>
              <a:rPr lang="fr-FR" sz="2600" i="1" dirty="0"/>
              <a:t>) au cours des 1</a:t>
            </a:r>
            <a:r>
              <a:rPr lang="fr-FR" sz="2600" i="1" baseline="30000" dirty="0"/>
              <a:t>ers</a:t>
            </a:r>
            <a:r>
              <a:rPr lang="fr-FR" sz="2600" i="1" dirty="0"/>
              <a:t> siècles :</a:t>
            </a:r>
            <a:br>
              <a:rPr lang="fr-FR" sz="2400" i="1" dirty="0"/>
            </a:br>
            <a:r>
              <a:rPr lang="fr-FR" sz="2400" i="1" dirty="0"/>
              <a:t>		</a:t>
            </a:r>
            <a:r>
              <a:rPr lang="fr-FR" sz="2200" i="1" dirty="0"/>
              <a:t>Dès l’ère apostolique : Actes des Apôtres (1</a:t>
            </a:r>
            <a:r>
              <a:rPr lang="fr-FR" sz="2200" i="1" baseline="30000" dirty="0"/>
              <a:t>ère</a:t>
            </a:r>
            <a:r>
              <a:rPr lang="fr-FR" sz="2200" i="1" dirty="0"/>
              <a:t> trace : Paul à Athènes (</a:t>
            </a:r>
            <a:r>
              <a:rPr lang="fr-FR" sz="2200" i="1" dirty="0" err="1"/>
              <a:t>Ac</a:t>
            </a:r>
            <a:r>
              <a:rPr lang="fr-FR" sz="2200" i="1" dirty="0"/>
              <a:t> 17)</a:t>
            </a:r>
            <a:br>
              <a:rPr lang="fr-FR" sz="2200" i="1" dirty="0"/>
            </a:br>
            <a:r>
              <a:rPr lang="fr-FR" sz="2200" i="1" dirty="0"/>
              <a:t>		Chaque concile est source d’unité et de divisions</a:t>
            </a:r>
            <a:br>
              <a:rPr lang="fr-FR" sz="2200" i="1" dirty="0"/>
            </a:br>
            <a:r>
              <a:rPr lang="fr-FR" sz="2200" i="1" dirty="0"/>
              <a:t>		Notre dogmatique reste marquée par ces apports : Ex: nos « symboles de foi »</a:t>
            </a:r>
            <a:br>
              <a:rPr lang="fr-FR" sz="2200" i="1" dirty="0"/>
            </a:br>
            <a:r>
              <a:rPr lang="fr-FR" sz="2200" i="1" dirty="0"/>
              <a:t>		Le fossé Orient / Occident ne cessera pas de se creuser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05839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BC593-F23D-5D4A-95E0-FE7CCF32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Dès les origines…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135025-CB9C-D946-8A8B-A3ADEDC81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2603500"/>
            <a:ext cx="11640620" cy="4033606"/>
          </a:xfrm>
        </p:spPr>
        <p:txBody>
          <a:bodyPr>
            <a:normAutofit fontScale="92500"/>
          </a:bodyPr>
          <a:lstStyle/>
          <a:p>
            <a:r>
              <a:rPr lang="fr-FR" sz="2600" dirty="0"/>
              <a:t>La grande prière d’unité de Jésus-Christ à son Père (</a:t>
            </a:r>
            <a:r>
              <a:rPr lang="fr-FR" sz="2600" dirty="0" err="1"/>
              <a:t>Jn</a:t>
            </a:r>
            <a:r>
              <a:rPr lang="fr-FR" sz="2600" dirty="0"/>
              <a:t> 15, 21-23)</a:t>
            </a:r>
          </a:p>
          <a:p>
            <a:r>
              <a:rPr lang="fr-FR" sz="2600" dirty="0"/>
              <a:t>Des tensions dans le récit des Actes :</a:t>
            </a:r>
            <a:br>
              <a:rPr lang="fr-FR" sz="2600" dirty="0"/>
            </a:br>
            <a:r>
              <a:rPr lang="fr-FR" sz="2200" dirty="0"/>
              <a:t>- À Jérusalem, entre frères de langue hébraïque et de langue grecque (</a:t>
            </a:r>
            <a:r>
              <a:rPr lang="fr-FR" sz="2200" dirty="0" err="1"/>
              <a:t>Ac</a:t>
            </a:r>
            <a:r>
              <a:rPr lang="fr-FR" sz="2200" dirty="0"/>
              <a:t> 6)</a:t>
            </a:r>
            <a:br>
              <a:rPr lang="fr-FR" sz="2200" dirty="0"/>
            </a:br>
            <a:r>
              <a:rPr lang="fr-FR" sz="2200" dirty="0"/>
              <a:t>- « L’incident d’Antioche » entraînant « l’assemblée de Jérusalem » (</a:t>
            </a:r>
            <a:r>
              <a:rPr lang="fr-FR" sz="2200" dirty="0" err="1"/>
              <a:t>Ac</a:t>
            </a:r>
            <a:r>
              <a:rPr lang="fr-FR" sz="2200" dirty="0"/>
              <a:t> 15)</a:t>
            </a:r>
          </a:p>
          <a:p>
            <a:r>
              <a:rPr lang="fr-FR" sz="2600" dirty="0"/>
              <a:t>De nombreuses épîtres de Paul sont des réponses à des situations de crise dans les communautés naissantes (Ex. : 1 Co 1,10-13)</a:t>
            </a:r>
            <a:br>
              <a:rPr lang="fr-FR" sz="2600" dirty="0"/>
            </a:br>
            <a:r>
              <a:rPr lang="fr-FR" sz="2600" dirty="0"/>
              <a:t>	</a:t>
            </a:r>
            <a:r>
              <a:rPr lang="fr-FR" sz="2200" dirty="0"/>
              <a:t>Ouvrages de Marie-Françoise BASLEZ :</a:t>
            </a:r>
            <a:br>
              <a:rPr lang="fr-FR" sz="2600" dirty="0"/>
            </a:br>
            <a:r>
              <a:rPr lang="fr-FR" sz="2600" dirty="0"/>
              <a:t>		</a:t>
            </a:r>
            <a:r>
              <a:rPr lang="fr-FR" i="1" dirty="0"/>
              <a:t>Saint Paul  : Artisan d'un monde chrétien</a:t>
            </a:r>
            <a:r>
              <a:rPr lang="fr-FR" dirty="0"/>
              <a:t>, Fayard, 2008</a:t>
            </a:r>
            <a:br>
              <a:rPr lang="fr-FR" dirty="0"/>
            </a:br>
            <a:r>
              <a:rPr lang="fr-FR" dirty="0"/>
              <a:t>		</a:t>
            </a:r>
            <a:r>
              <a:rPr lang="fr-FR" i="1" dirty="0"/>
              <a:t>Comment notre monde est devenu chrétien</a:t>
            </a:r>
            <a:r>
              <a:rPr lang="fr-FR" dirty="0"/>
              <a:t>, CLD, 2008</a:t>
            </a:r>
            <a:br>
              <a:rPr lang="fr-FR" dirty="0"/>
            </a:br>
            <a:r>
              <a:rPr lang="fr-FR" dirty="0"/>
              <a:t>		</a:t>
            </a:r>
            <a:r>
              <a:rPr lang="fr-FR" i="1" dirty="0"/>
              <a:t>Comment les chrétiens sont devenus catholiques : I </a:t>
            </a:r>
            <a:r>
              <a:rPr lang="fr-FR" i="1" baseline="30000" dirty="0" err="1"/>
              <a:t>er</a:t>
            </a:r>
            <a:r>
              <a:rPr lang="fr-FR" i="1" dirty="0" err="1"/>
              <a:t>-V</a:t>
            </a:r>
            <a:r>
              <a:rPr lang="fr-FR" i="1" baseline="30000" dirty="0" err="1"/>
              <a:t>e</a:t>
            </a:r>
            <a:r>
              <a:rPr lang="fr-FR" i="1" dirty="0"/>
              <a:t> siècles</a:t>
            </a:r>
            <a:r>
              <a:rPr lang="fr-FR" dirty="0"/>
              <a:t>, </a:t>
            </a:r>
            <a:r>
              <a:rPr lang="fr-FR" dirty="0" err="1"/>
              <a:t>Tallandier</a:t>
            </a:r>
            <a:r>
              <a:rPr lang="fr-FR" dirty="0"/>
              <a:t>, 2019</a:t>
            </a:r>
            <a:br>
              <a:rPr lang="fr-FR" dirty="0"/>
            </a:br>
            <a:r>
              <a:rPr lang="fr-FR" dirty="0"/>
              <a:t>		</a:t>
            </a:r>
            <a:r>
              <a:rPr lang="fr-FR" i="1" dirty="0"/>
              <a:t>L’Église à la maison : Histoire des premières communautés chrétiennes (Ier-IIIe siècle)</a:t>
            </a:r>
            <a:r>
              <a:rPr lang="fr-FR" dirty="0"/>
              <a:t>, Salvator, 2021,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75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C084D-298A-FD4B-A4B0-B78C4129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trois siècles…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082133-DEC5-034B-8999-723E8ED49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83" y="1680632"/>
            <a:ext cx="9246952" cy="48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0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4D141-D6A1-9C4F-A293-EFC7E0BA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divisions entre chrétiens…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81BF1B-562E-1447-81BE-EEF4350F7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88" y="2554187"/>
            <a:ext cx="10635204" cy="36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0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7B39A-47A6-4442-A141-020D6F1B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étapes majeures (1/2)…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19509C-2F42-0A41-9A1E-ECBFAD65A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34" y="2675419"/>
            <a:ext cx="10907610" cy="3416300"/>
          </a:xfrm>
        </p:spPr>
        <p:txBody>
          <a:bodyPr>
            <a:normAutofit/>
          </a:bodyPr>
          <a:lstStyle/>
          <a:p>
            <a:r>
              <a:rPr lang="fr-FR" sz="2200" dirty="0"/>
              <a:t>Conciles de Nicée (325) et de Constantinople I (381) : contre l’arianisme</a:t>
            </a:r>
          </a:p>
          <a:p>
            <a:r>
              <a:rPr lang="fr-FR" sz="2200" dirty="0"/>
              <a:t>Concile d’Éphèse (431) : contre le nestorianisme</a:t>
            </a:r>
          </a:p>
          <a:p>
            <a:r>
              <a:rPr lang="fr-FR" sz="2200" dirty="0"/>
              <a:t>Concile de Chalcédoine (451) : contre le monophysisme</a:t>
            </a:r>
          </a:p>
          <a:p>
            <a:r>
              <a:rPr lang="fr-FR" sz="2200" dirty="0"/>
              <a:t>Concile de Constantinople II (553) : précise la christologie de Chalcédoine</a:t>
            </a:r>
          </a:p>
          <a:p>
            <a:r>
              <a:rPr lang="fr-FR" sz="2200" dirty="0"/>
              <a:t>Concile de Constantinople III (681): contre le monothélisme</a:t>
            </a:r>
          </a:p>
          <a:p>
            <a:r>
              <a:rPr lang="fr-FR" sz="2200" dirty="0"/>
              <a:t>Concile de Nicée II (787) : contre les iconoclastes</a:t>
            </a:r>
            <a:br>
              <a:rPr lang="fr-FR" sz="2200" dirty="0"/>
            </a:br>
            <a:br>
              <a:rPr lang="fr-FR" sz="2200" dirty="0"/>
            </a:br>
            <a:r>
              <a:rPr lang="fr-FR" sz="2200" dirty="0"/>
              <a:t>Ces 7 premiers conciles sont toujours un bien commun Orient / Occident</a:t>
            </a:r>
          </a:p>
        </p:txBody>
      </p:sp>
    </p:spTree>
    <p:extLst>
      <p:ext uri="{BB962C8B-B14F-4D97-AF65-F5344CB8AC3E}">
        <p14:creationId xmlns:p14="http://schemas.microsoft.com/office/powerpoint/2010/main" val="235680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22AF6B-2229-2242-B89C-ED75D4CC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2375564"/>
            <a:ext cx="11815280" cy="4482436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/>
              <a:t>Concile d’Aix-la-Chapelle (809, Charlemagne) et le </a:t>
            </a:r>
            <a:r>
              <a:rPr lang="fr-FR" sz="2400" i="1" dirty="0"/>
              <a:t>filioque</a:t>
            </a:r>
            <a:endParaRPr lang="fr-FR" sz="2400" dirty="0"/>
          </a:p>
          <a:p>
            <a:r>
              <a:rPr lang="fr-FR" sz="2400" dirty="0"/>
              <a:t>Concile de Constantinople IV (868) pour les Occidentaux</a:t>
            </a:r>
            <a:br>
              <a:rPr lang="fr-FR" sz="2400" dirty="0"/>
            </a:br>
            <a:r>
              <a:rPr lang="fr-FR" sz="2400" dirty="0"/>
              <a:t>Concile de Constantinople IV (878) pour les Orientaux</a:t>
            </a:r>
          </a:p>
          <a:p>
            <a:r>
              <a:rPr lang="fr-FR" sz="2400" dirty="0"/>
              <a:t>1054 : excommunications réciproques des patriarches de Rome et de Constantinople</a:t>
            </a:r>
          </a:p>
          <a:p>
            <a:r>
              <a:rPr lang="fr-FR" sz="2400" dirty="0"/>
              <a:t>1204 : Mise à sac de Constantinople par les croisés</a:t>
            </a:r>
          </a:p>
          <a:p>
            <a:r>
              <a:rPr lang="fr-FR" sz="2400" dirty="0"/>
              <a:t>Conciles de Latran I (1123) et de Constance (1414-1418) : tentatives infructueuses pour retrouver l’unité Orient / Occident</a:t>
            </a:r>
          </a:p>
          <a:p>
            <a:r>
              <a:rPr lang="fr-FR" sz="2400" dirty="0"/>
              <a:t>1964 : Rencontre historique entre Paul VI et </a:t>
            </a:r>
            <a:r>
              <a:rPr lang="fr-FR" sz="2400" dirty="0" err="1"/>
              <a:t>Athénagoras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Des </a:t>
            </a:r>
            <a:r>
              <a:rPr lang="fr-FR" sz="2400" b="1" dirty="0"/>
              <a:t>éléments communs </a:t>
            </a:r>
            <a:r>
              <a:rPr lang="fr-FR" sz="2400" dirty="0"/>
              <a:t>demeurent : ecclésiologie, sacrements, ministères ordonnés</a:t>
            </a:r>
          </a:p>
          <a:p>
            <a:pPr marL="0" indent="0">
              <a:buNone/>
            </a:pPr>
            <a:r>
              <a:rPr lang="fr-FR" sz="2400" dirty="0"/>
              <a:t>Des </a:t>
            </a:r>
            <a:r>
              <a:rPr lang="fr-FR" sz="2400" b="1" dirty="0"/>
              <a:t>divergences</a:t>
            </a:r>
            <a:r>
              <a:rPr lang="fr-FR" sz="2400" dirty="0"/>
              <a:t> demeurent : primauté et rôle de l’évêque de Rome, « patriarche de l’Occident), Filioque, Immaculée Conception, mariage des clercs…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702884B-B469-8642-A0C3-C6FFFB06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étapes majeures (2/2)…</a:t>
            </a:r>
          </a:p>
        </p:txBody>
      </p:sp>
    </p:spTree>
    <p:extLst>
      <p:ext uri="{BB962C8B-B14F-4D97-AF65-F5344CB8AC3E}">
        <p14:creationId xmlns:p14="http://schemas.microsoft.com/office/powerpoint/2010/main" val="4149958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Salle d’ions</Template>
  <TotalTime>137</TotalTime>
  <Words>621</Words>
  <Application>Microsoft Macintosh PowerPoint</Application>
  <PresentationFormat>Grand écran</PresentationFormat>
  <Paragraphs>31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Salle d’ions</vt:lpstr>
      <vt:lpstr>Unité et divisions entre chrétiens, du 1er au 15ème siècle</vt:lpstr>
      <vt:lpstr>Pour situer l’enjeu…</vt:lpstr>
      <vt:lpstr>Pour situer le contexte… 2 points clés</vt:lpstr>
      <vt:lpstr>Dès les origines…</vt:lpstr>
      <vt:lpstr>En trois siècles…</vt:lpstr>
      <vt:lpstr>Les divisions entre chrétiens…</vt:lpstr>
      <vt:lpstr>Quelques étapes majeures (1/2)…</vt:lpstr>
      <vt:lpstr>Quelques étapes majeures (2/2)…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Christophe Donnet</dc:creator>
  <cp:lastModifiedBy>Christophe Donnet</cp:lastModifiedBy>
  <cp:revision>15</cp:revision>
  <dcterms:created xsi:type="dcterms:W3CDTF">2023-01-13T08:24:06Z</dcterms:created>
  <dcterms:modified xsi:type="dcterms:W3CDTF">2023-01-13T15:08:10Z</dcterms:modified>
</cp:coreProperties>
</file>